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536833-6D2B-9B58-7CBF-5E5D3B50B904}" name="Nunez, Jocelyn" initials="JN" userId="S::Jocelyn.Nunez@sdcounty.ca.gov::b210a0c0-584f-4d2f-aad6-5909fe1248f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2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B34173-F151-47EF-9BF7-D352541D23E0}" v="111" dt="2024-12-12T21:07:29.941"/>
    <p1510:client id="{9C96DF47-D169-40D5-82C5-44BFA39A8112}" v="63" dt="2024-12-11T23:55:53.23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03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nez, Jocelyn" userId="b210a0c0-584f-4d2f-aad6-5909fe1248fa" providerId="ADAL" clId="{886E06D0-7223-4577-8051-B76CF6F1CAD3}"/>
    <pc:docChg chg="modSld">
      <pc:chgData name="Nunez, Jocelyn" userId="b210a0c0-584f-4d2f-aad6-5909fe1248fa" providerId="ADAL" clId="{886E06D0-7223-4577-8051-B76CF6F1CAD3}" dt="2024-12-12T23:20:28.729" v="3" actId="20577"/>
      <pc:docMkLst>
        <pc:docMk/>
      </pc:docMkLst>
      <pc:sldChg chg="modSp mod">
        <pc:chgData name="Nunez, Jocelyn" userId="b210a0c0-584f-4d2f-aad6-5909fe1248fa" providerId="ADAL" clId="{886E06D0-7223-4577-8051-B76CF6F1CAD3}" dt="2024-12-12T23:20:24.505" v="1" actId="20577"/>
        <pc:sldMkLst>
          <pc:docMk/>
          <pc:sldMk cId="0" sldId="256"/>
        </pc:sldMkLst>
        <pc:spChg chg="mod">
          <ac:chgData name="Nunez, Jocelyn" userId="b210a0c0-584f-4d2f-aad6-5909fe1248fa" providerId="ADAL" clId="{886E06D0-7223-4577-8051-B76CF6F1CAD3}" dt="2024-12-12T23:20:24.505" v="1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Nunez, Jocelyn" userId="b210a0c0-584f-4d2f-aad6-5909fe1248fa" providerId="ADAL" clId="{886E06D0-7223-4577-8051-B76CF6F1CAD3}" dt="2024-12-12T23:20:28.729" v="3" actId="20577"/>
        <pc:sldMkLst>
          <pc:docMk/>
          <pc:sldMk cId="0" sldId="257"/>
        </pc:sldMkLst>
        <pc:spChg chg="mod">
          <ac:chgData name="Nunez, Jocelyn" userId="b210a0c0-584f-4d2f-aad6-5909fe1248fa" providerId="ADAL" clId="{886E06D0-7223-4577-8051-B76CF6F1CAD3}" dt="2024-12-12T23:20:28.729" v="3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772525"/>
            <a:ext cx="7772400" cy="1285875"/>
          </a:xfrm>
          <a:custGeom>
            <a:avLst/>
            <a:gdLst/>
            <a:ahLst/>
            <a:cxnLst/>
            <a:rect l="l" t="t" r="r" b="b"/>
            <a:pathLst>
              <a:path w="7772400" h="1285875">
                <a:moveTo>
                  <a:pt x="7772400" y="0"/>
                </a:moveTo>
                <a:lnTo>
                  <a:pt x="0" y="0"/>
                </a:lnTo>
                <a:lnTo>
                  <a:pt x="0" y="1285875"/>
                </a:lnTo>
                <a:lnTo>
                  <a:pt x="7772400" y="1285875"/>
                </a:lnTo>
                <a:lnTo>
                  <a:pt x="7772400" y="0"/>
                </a:lnTo>
                <a:close/>
              </a:path>
            </a:pathLst>
          </a:custGeom>
          <a:solidFill>
            <a:srgbClr val="1561A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52600" y="8658225"/>
            <a:ext cx="1547749" cy="519112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847850" y="8696325"/>
            <a:ext cx="1419225" cy="390525"/>
          </a:xfrm>
          <a:custGeom>
            <a:avLst/>
            <a:gdLst/>
            <a:ahLst/>
            <a:cxnLst/>
            <a:rect l="l" t="t" r="r" b="b"/>
            <a:pathLst>
              <a:path w="1419225" h="390525">
                <a:moveTo>
                  <a:pt x="1419225" y="0"/>
                </a:moveTo>
                <a:lnTo>
                  <a:pt x="283844" y="0"/>
                </a:lnTo>
                <a:lnTo>
                  <a:pt x="0" y="390525"/>
                </a:lnTo>
                <a:lnTo>
                  <a:pt x="1135380" y="390525"/>
                </a:lnTo>
                <a:lnTo>
                  <a:pt x="1419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8667750"/>
            <a:ext cx="2900426" cy="509587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0" y="8705850"/>
            <a:ext cx="2867025" cy="381000"/>
          </a:xfrm>
          <a:custGeom>
            <a:avLst/>
            <a:gdLst/>
            <a:ahLst/>
            <a:cxnLst/>
            <a:rect l="l" t="t" r="r" b="b"/>
            <a:pathLst>
              <a:path w="2867025" h="381000">
                <a:moveTo>
                  <a:pt x="2867025" y="0"/>
                </a:moveTo>
                <a:lnTo>
                  <a:pt x="0" y="0"/>
                </a:lnTo>
                <a:lnTo>
                  <a:pt x="0" y="381000"/>
                </a:lnTo>
                <a:lnTo>
                  <a:pt x="2867025" y="381000"/>
                </a:lnTo>
                <a:lnTo>
                  <a:pt x="28670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optumsandiego.com/content/SanDiego/sandiego/en/county-staff---providers/orgpublicdocs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optumsandiego.com/content/SanDiego/sandiego/en/county-staff---providers/orgpublicdocs.html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78129" y="1350898"/>
            <a:ext cx="7216142" cy="40171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just">
              <a:spcBef>
                <a:spcPts val="125"/>
              </a:spcBef>
            </a:pPr>
            <a:r>
              <a:rPr lang="en-US" sz="1300" b="1">
                <a:latin typeface="Arial Nova" panose="020B0504020202020204" pitchFamily="34" charset="0"/>
                <a:cs typeface="Arial"/>
              </a:rPr>
              <a:t>Multi-factor</a:t>
            </a:r>
            <a:r>
              <a:rPr lang="en-US" sz="1300" b="1" spc="2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authentication (MFA)</a:t>
            </a:r>
            <a:r>
              <a:rPr lang="en-US" sz="1300" b="1" spc="-2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will be</a:t>
            </a:r>
            <a:r>
              <a:rPr lang="en-US" sz="1300" b="1" spc="-5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relaunched</a:t>
            </a:r>
            <a:r>
              <a:rPr lang="en-US" sz="1300" b="1" spc="-4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 spc="-10">
                <a:latin typeface="Arial Nova" panose="020B0504020202020204" pitchFamily="34" charset="0"/>
                <a:cs typeface="Arial"/>
              </a:rPr>
              <a:t>Tuesday</a:t>
            </a:r>
            <a:r>
              <a:rPr lang="en-US" sz="1300" b="1" spc="-5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 spc="-10">
                <a:latin typeface="Arial Nova" panose="020B0504020202020204" pitchFamily="34" charset="0"/>
                <a:cs typeface="Arial"/>
              </a:rPr>
              <a:t>12/17/2024</a:t>
            </a:r>
            <a:endParaRPr lang="en-US" sz="1300">
              <a:latin typeface="Arial Nova" panose="020B0504020202020204" pitchFamily="34" charset="0"/>
              <a:cs typeface="Arial"/>
            </a:endParaRPr>
          </a:p>
          <a:p>
            <a:pPr>
              <a:spcBef>
                <a:spcPts val="190"/>
              </a:spcBef>
            </a:pP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R="79375" algn="just"/>
            <a:r>
              <a:rPr lang="en-US" sz="1300" b="1">
                <a:latin typeface="Arial Nova" panose="020B0504020202020204" pitchFamily="34" charset="0"/>
                <a:cs typeface="Arial"/>
              </a:rPr>
              <a:t>MFA</a:t>
            </a:r>
            <a:r>
              <a:rPr lang="en-US" sz="1300" b="1" spc="2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is used</a:t>
            </a:r>
            <a:r>
              <a:rPr lang="en-US" sz="1300" b="1" spc="7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to</a:t>
            </a:r>
            <a:r>
              <a:rPr lang="en-US" sz="1300" b="1" spc="20">
                <a:latin typeface="Arial Nova" panose="020B0504020202020204" pitchFamily="34" charset="0"/>
                <a:cs typeface="Arial"/>
              </a:rPr>
              <a:t> en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sure</a:t>
            </a:r>
            <a:r>
              <a:rPr lang="en-US" sz="1300" b="1" spc="8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the</a:t>
            </a:r>
            <a:r>
              <a:rPr lang="en-US" sz="1300" b="1" spc="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best</a:t>
            </a:r>
            <a:r>
              <a:rPr lang="en-US" sz="1300" b="1" spc="4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possible</a:t>
            </a:r>
            <a:r>
              <a:rPr lang="en-US" sz="1300" b="1" spc="9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security</a:t>
            </a:r>
            <a:r>
              <a:rPr lang="en-US" sz="1300" b="1" spc="8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of</a:t>
            </a:r>
            <a:r>
              <a:rPr lang="en-US" sz="1300" b="1" spc="6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client</a:t>
            </a:r>
            <a:r>
              <a:rPr lang="en-US" sz="1300" b="1" spc="4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latin typeface="Arial Nova" panose="020B0504020202020204" pitchFamily="34" charset="0"/>
                <a:cs typeface="Arial"/>
              </a:rPr>
              <a:t>data.</a:t>
            </a:r>
            <a:r>
              <a:rPr lang="en-US" sz="1300" b="1" spc="6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This</a:t>
            </a:r>
            <a:r>
              <a:rPr lang="en-US" sz="1300" spc="2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means</a:t>
            </a:r>
            <a:r>
              <a:rPr lang="en-US" sz="1300" spc="6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that</a:t>
            </a:r>
            <a:r>
              <a:rPr lang="en-US" sz="1300" spc="5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10">
                <a:latin typeface="Arial Nova" panose="020B0504020202020204" pitchFamily="34" charset="0"/>
                <a:cs typeface="Arial"/>
              </a:rPr>
              <a:t>after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entering</a:t>
            </a:r>
            <a:r>
              <a:rPr lang="en-US" sz="1300" spc="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user</a:t>
            </a:r>
            <a:r>
              <a:rPr lang="en-US" sz="1300" spc="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ID</a:t>
            </a:r>
            <a:r>
              <a:rPr lang="en-US" sz="1300" spc="-1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and</a:t>
            </a:r>
            <a:r>
              <a:rPr lang="en-US" sz="1300" spc="2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password,</a:t>
            </a:r>
            <a:r>
              <a:rPr lang="en-US" sz="1300" spc="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users</a:t>
            </a:r>
            <a:r>
              <a:rPr lang="en-US" sz="1300" spc="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will</a:t>
            </a:r>
            <a:r>
              <a:rPr lang="en-US" sz="1300" spc="1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receive</a:t>
            </a:r>
            <a:r>
              <a:rPr lang="en-US" sz="1300" spc="2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an</a:t>
            </a:r>
            <a:r>
              <a:rPr lang="en-US" sz="1300" spc="-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email</a:t>
            </a:r>
            <a:r>
              <a:rPr lang="en-US" sz="1300" spc="1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with</a:t>
            </a:r>
            <a:r>
              <a:rPr lang="en-US" sz="1300" spc="2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a</a:t>
            </a:r>
            <a:r>
              <a:rPr lang="en-US" sz="1300" spc="2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10">
                <a:latin typeface="Arial Nova" panose="020B0504020202020204" pitchFamily="34" charset="0"/>
                <a:cs typeface="Arial"/>
              </a:rPr>
              <a:t>one-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time</a:t>
            </a:r>
            <a:r>
              <a:rPr lang="en-US" sz="1300" spc="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code</a:t>
            </a:r>
            <a:r>
              <a:rPr lang="en-US" sz="1300" spc="-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0">
                <a:latin typeface="Arial Nova" panose="020B0504020202020204" pitchFamily="34" charset="0"/>
                <a:cs typeface="Arial"/>
              </a:rPr>
              <a:t>that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will</a:t>
            </a:r>
            <a:r>
              <a:rPr lang="en-US" sz="1300" spc="1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need</a:t>
            </a:r>
            <a:r>
              <a:rPr lang="en-US" sz="1300" spc="12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to</a:t>
            </a:r>
            <a:r>
              <a:rPr lang="en-US" sz="1300" spc="10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be</a:t>
            </a:r>
            <a:r>
              <a:rPr lang="en-US" sz="1300" spc="11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entered</a:t>
            </a:r>
            <a:r>
              <a:rPr lang="en-US" sz="1300" spc="13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before</a:t>
            </a:r>
            <a:r>
              <a:rPr lang="en-US" sz="1300" spc="1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gaining</a:t>
            </a:r>
            <a:r>
              <a:rPr lang="en-US" sz="1300" spc="17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access</a:t>
            </a:r>
            <a:r>
              <a:rPr lang="en-US" sz="1300" spc="10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into</a:t>
            </a:r>
            <a:r>
              <a:rPr lang="en-US" sz="1300" spc="1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the</a:t>
            </a:r>
            <a:r>
              <a:rPr lang="en-US" sz="1300" spc="13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system.</a:t>
            </a:r>
            <a:r>
              <a:rPr lang="en-US" sz="1300" spc="14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Use</a:t>
            </a:r>
            <a:r>
              <a:rPr lang="en-US" sz="1300" spc="12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of</a:t>
            </a:r>
            <a:r>
              <a:rPr lang="en-US" sz="1300" spc="17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MFA</a:t>
            </a:r>
            <a:r>
              <a:rPr lang="en-US" sz="1300" spc="17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will</a:t>
            </a:r>
            <a:r>
              <a:rPr lang="en-US" sz="1300" spc="14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5">
                <a:latin typeface="Arial Nova" panose="020B0504020202020204" pitchFamily="34" charset="0"/>
                <a:cs typeface="Arial"/>
              </a:rPr>
              <a:t>be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required</a:t>
            </a:r>
            <a:r>
              <a:rPr lang="en-US" sz="1300" spc="16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every</a:t>
            </a:r>
            <a:r>
              <a:rPr lang="en-US" sz="1300" spc="18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24 hours</a:t>
            </a:r>
            <a:r>
              <a:rPr lang="en-US" sz="1300" spc="17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to</a:t>
            </a:r>
            <a:r>
              <a:rPr lang="en-US" sz="1300" spc="13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access</a:t>
            </a:r>
            <a:r>
              <a:rPr lang="en-US" sz="1300" spc="14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SmartCare.</a:t>
            </a:r>
            <a:r>
              <a:rPr lang="en-US" sz="1300" spc="17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The</a:t>
            </a:r>
            <a:r>
              <a:rPr lang="en-US" sz="1300" spc="19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change</a:t>
            </a:r>
            <a:r>
              <a:rPr lang="en-US" sz="1300" spc="16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will</a:t>
            </a:r>
            <a:r>
              <a:rPr lang="en-US" sz="1300" spc="17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not</a:t>
            </a:r>
            <a:r>
              <a:rPr lang="en-US" sz="1300" spc="15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impact</a:t>
            </a:r>
            <a:r>
              <a:rPr lang="en-US" sz="1300" spc="19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users</a:t>
            </a:r>
            <a:r>
              <a:rPr lang="en-US" sz="1300" spc="16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5">
                <a:latin typeface="Arial Nova" panose="020B0504020202020204" pitchFamily="34" charset="0"/>
                <a:cs typeface="Arial"/>
              </a:rPr>
              <a:t>who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login</a:t>
            </a:r>
            <a:r>
              <a:rPr lang="en-US" sz="1300" spc="-7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via</a:t>
            </a:r>
            <a:r>
              <a:rPr lang="en-US" sz="1300" spc="-1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Akamai</a:t>
            </a:r>
            <a:r>
              <a:rPr lang="en-US" sz="1300" spc="-30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with</a:t>
            </a:r>
            <a:r>
              <a:rPr lang="en-US" sz="1300" spc="-35"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135">
                <a:latin typeface="Arial Nova" panose="020B0504020202020204" pitchFamily="34" charset="0"/>
                <a:cs typeface="Arial"/>
              </a:rPr>
              <a:t>a</a:t>
            </a:r>
            <a:r>
              <a:rPr lang="en-US" sz="1300" spc="-25">
                <a:latin typeface="Arial Nova" panose="020B0504020202020204" pitchFamily="34" charset="0"/>
                <a:cs typeface="Arial"/>
              </a:rPr>
              <a:t> San Diego </a:t>
            </a:r>
            <a:r>
              <a:rPr lang="en-US" sz="1300">
                <a:latin typeface="Arial Nova" panose="020B0504020202020204" pitchFamily="34" charset="0"/>
                <a:cs typeface="Arial"/>
              </a:rPr>
              <a:t>County email address</a:t>
            </a:r>
            <a:r>
              <a:rPr lang="en-US" sz="1300" spc="-10">
                <a:latin typeface="Arial Nova" panose="020B0504020202020204" pitchFamily="34" charset="0"/>
                <a:cs typeface="Arial"/>
              </a:rPr>
              <a:t>.</a:t>
            </a:r>
          </a:p>
          <a:p>
            <a:pPr marR="79375" algn="just"/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2700" algn="just">
              <a:spcBef>
                <a:spcPts val="1365"/>
              </a:spcBef>
            </a:pPr>
            <a:r>
              <a:rPr lang="en-US" sz="1400" b="1" spc="-20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Relaunch</a:t>
            </a:r>
            <a:r>
              <a:rPr lang="en-US" sz="1400" b="1" spc="-40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400" b="1" spc="-10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Reminders</a:t>
            </a:r>
            <a:endParaRPr lang="en-US" sz="1400">
              <a:latin typeface="Arial Nova" panose="020B0504020202020204" pitchFamily="34" charset="0"/>
              <a:cs typeface="Arial"/>
            </a:endParaRPr>
          </a:p>
          <a:p>
            <a:pPr marL="12700" algn="just"/>
            <a:r>
              <a:rPr lang="en-US" sz="1300" b="1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Email:</a:t>
            </a:r>
          </a:p>
          <a:p>
            <a:pPr marL="12700" algn="just"/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785" indent="-172085" algn="just">
              <a:spcBef>
                <a:spcPts val="150"/>
              </a:spcBef>
              <a:buClr>
                <a:srgbClr val="000000"/>
              </a:buClr>
              <a:buChar char="•"/>
              <a:tabLst>
                <a:tab pos="184785" algn="l"/>
              </a:tabLst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 is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lang="en-US"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default</a:t>
            </a:r>
            <a:r>
              <a:rPr lang="en-US"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method</a:t>
            </a:r>
            <a:r>
              <a:rPr lang="en-US" sz="1300" spc="9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to</a:t>
            </a:r>
            <a:r>
              <a:rPr lang="en-US" sz="1300" spc="114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receive</a:t>
            </a:r>
            <a:r>
              <a:rPr lang="en-US"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lang="en-US" sz="1300" spc="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MFA</a:t>
            </a:r>
            <a:r>
              <a:rPr lang="en-US"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code</a:t>
            </a:r>
            <a:r>
              <a:rPr lang="en-US" sz="1300" spc="1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needed</a:t>
            </a:r>
            <a:r>
              <a:rPr lang="en-US" sz="1300" spc="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access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lang="en-US"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150" algn="just">
              <a:spcBef>
                <a:spcPts val="150"/>
              </a:spcBef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relaunch.</a:t>
            </a:r>
            <a:r>
              <a:rPr lang="en-US" sz="1300" spc="10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Please</a:t>
            </a:r>
            <a:r>
              <a:rPr lang="en-US" sz="1300" b="1" spc="114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ensure</a:t>
            </a:r>
            <a:r>
              <a:rPr lang="en-US" sz="1300" b="1" spc="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lang="en-US" sz="1300" b="1" spc="114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correct</a:t>
            </a:r>
            <a:r>
              <a:rPr lang="en-US" sz="1300" b="1" spc="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</a:t>
            </a:r>
            <a:r>
              <a:rPr lang="en-US" sz="1300" b="1" spc="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is</a:t>
            </a:r>
            <a:r>
              <a:rPr lang="en-US" sz="1300" b="1" spc="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entered</a:t>
            </a:r>
            <a:r>
              <a:rPr lang="en-US" sz="1300" b="1" spc="1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in</a:t>
            </a:r>
            <a:r>
              <a:rPr lang="en-US"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SmartCare</a:t>
            </a:r>
            <a:r>
              <a:rPr lang="en-US"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contact</a:t>
            </a:r>
            <a:r>
              <a:rPr lang="en-US" sz="1300" spc="9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section</a:t>
            </a:r>
            <a:r>
              <a:rPr lang="en-US" sz="1300" spc="1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on</a:t>
            </a:r>
            <a:r>
              <a:rPr lang="en-US"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150" algn="just">
              <a:spcBef>
                <a:spcPts val="150"/>
              </a:spcBef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"My</a:t>
            </a:r>
            <a:r>
              <a:rPr lang="en-US" sz="1300" spc="6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Preferences"</a:t>
            </a:r>
            <a:r>
              <a:rPr lang="en-US" sz="1300" spc="1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screen.</a:t>
            </a: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785" indent="-172085" algn="just">
              <a:spcBef>
                <a:spcPts val="229"/>
              </a:spcBef>
              <a:buClr>
                <a:srgbClr val="000000"/>
              </a:buClr>
              <a:buChar char="•"/>
              <a:tabLst>
                <a:tab pos="184785" algn="l"/>
              </a:tabLst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lang="en-US"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those</a:t>
            </a:r>
            <a:r>
              <a:rPr lang="en-US" sz="1300" spc="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who use</a:t>
            </a:r>
            <a:r>
              <a:rPr lang="en-US" sz="1300" spc="1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multiple</a:t>
            </a:r>
            <a:r>
              <a:rPr lang="en-US" sz="1300" spc="1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</a:t>
            </a:r>
            <a:r>
              <a:rPr lang="en-US" sz="1300" spc="1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accounts,</a:t>
            </a:r>
            <a:r>
              <a:rPr lang="en-US" sz="1300" spc="7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</a:t>
            </a:r>
            <a:r>
              <a:rPr lang="en-US" sz="1300" spc="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primary</a:t>
            </a:r>
            <a:r>
              <a:rPr lang="en-US" sz="1300" spc="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</a:t>
            </a:r>
            <a:r>
              <a:rPr lang="en-US" sz="1300" spc="1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address</a:t>
            </a:r>
            <a:r>
              <a:rPr lang="en-US"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must</a:t>
            </a:r>
            <a:r>
              <a:rPr lang="en-US" sz="1300" spc="8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be</a:t>
            </a:r>
            <a:r>
              <a:rPr lang="en-US"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selected</a:t>
            </a:r>
            <a:r>
              <a:rPr lang="en-US" sz="1300" spc="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for</a:t>
            </a: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150" algn="just">
              <a:spcBef>
                <a:spcPts val="150"/>
              </a:spcBef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SmartCare</a:t>
            </a:r>
            <a:r>
              <a:rPr lang="en-US" sz="1300" spc="2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use.</a:t>
            </a: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785" indent="-172085" algn="just">
              <a:spcBef>
                <a:spcPts val="150"/>
              </a:spcBef>
              <a:buClr>
                <a:srgbClr val="000000"/>
              </a:buClr>
              <a:buChar char="•"/>
              <a:tabLst>
                <a:tab pos="184785" algn="l"/>
              </a:tabLst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If</a:t>
            </a:r>
            <a:r>
              <a:rPr lang="en-US"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an</a:t>
            </a:r>
            <a:r>
              <a:rPr lang="en-US" sz="1300" spc="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</a:t>
            </a:r>
            <a:r>
              <a:rPr lang="en-US" sz="1300" spc="6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</a:t>
            </a:r>
            <a:r>
              <a:rPr lang="en-US"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is</a:t>
            </a:r>
            <a:r>
              <a:rPr lang="en-US"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</a:t>
            </a:r>
            <a:r>
              <a:rPr lang="en-US" sz="1300" spc="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received,</a:t>
            </a:r>
            <a:r>
              <a:rPr lang="en-US" sz="1300" spc="1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please</a:t>
            </a:r>
            <a:r>
              <a:rPr lang="en-US" sz="1300" spc="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check</a:t>
            </a:r>
            <a:r>
              <a:rPr lang="en-US"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s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pam/junk</a:t>
            </a:r>
            <a:r>
              <a:rPr lang="en-US"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folder.</a:t>
            </a:r>
          </a:p>
          <a:p>
            <a:pPr marL="12700" algn="just">
              <a:lnSpc>
                <a:spcPct val="100000"/>
              </a:lnSpc>
              <a:spcBef>
                <a:spcPts val="150"/>
              </a:spcBef>
              <a:buClr>
                <a:srgbClr val="000000"/>
              </a:buClr>
              <a:tabLst>
                <a:tab pos="184785" algn="l"/>
              </a:tabLst>
            </a:pPr>
            <a:endParaRPr lang="en-US" sz="1300">
              <a:latin typeface="Arial Nova" panose="020B0504020202020204" pitchFamily="34" charset="0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2404" y="8752522"/>
            <a:ext cx="89916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i="1">
                <a:solidFill>
                  <a:srgbClr val="1561A0"/>
                </a:solidFill>
                <a:latin typeface="Segoe UI"/>
                <a:cs typeface="Segoe UI"/>
              </a:rPr>
              <a:t>Page</a:t>
            </a:r>
            <a:r>
              <a:rPr sz="1250" b="1" i="1" spc="85">
                <a:solidFill>
                  <a:srgbClr val="1561A0"/>
                </a:solidFill>
                <a:latin typeface="Segoe UI"/>
                <a:cs typeface="Segoe UI"/>
              </a:rPr>
              <a:t> </a:t>
            </a:r>
            <a:r>
              <a:rPr sz="1250" b="1" i="1">
                <a:solidFill>
                  <a:srgbClr val="1561A0"/>
                </a:solidFill>
                <a:latin typeface="Segoe UI"/>
                <a:cs typeface="Segoe UI"/>
              </a:rPr>
              <a:t>1</a:t>
            </a:r>
            <a:r>
              <a:rPr sz="1250" b="1" i="1" spc="5">
                <a:solidFill>
                  <a:srgbClr val="1561A0"/>
                </a:solidFill>
                <a:latin typeface="Segoe UI"/>
                <a:cs typeface="Segoe UI"/>
              </a:rPr>
              <a:t> </a:t>
            </a:r>
            <a:r>
              <a:rPr sz="1250" b="1" i="1">
                <a:solidFill>
                  <a:srgbClr val="1561A0"/>
                </a:solidFill>
                <a:latin typeface="Segoe UI"/>
                <a:cs typeface="Segoe UI"/>
              </a:rPr>
              <a:t>of</a:t>
            </a:r>
            <a:r>
              <a:rPr sz="1250" b="1" i="1" spc="135">
                <a:solidFill>
                  <a:srgbClr val="1561A0"/>
                </a:solidFill>
                <a:latin typeface="Segoe UI"/>
                <a:cs typeface="Segoe UI"/>
              </a:rPr>
              <a:t> </a:t>
            </a:r>
            <a:r>
              <a:rPr sz="1250" b="1" i="1" spc="-50">
                <a:solidFill>
                  <a:srgbClr val="1561A0"/>
                </a:solidFill>
                <a:latin typeface="Segoe UI"/>
                <a:cs typeface="Segoe UI"/>
              </a:rPr>
              <a:t>2</a:t>
            </a:r>
            <a:endParaRPr sz="125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3191" y="8752522"/>
            <a:ext cx="1631950" cy="208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i="1" dirty="0">
                <a:solidFill>
                  <a:srgbClr val="1561A0"/>
                </a:solidFill>
                <a:latin typeface="Segoe UI"/>
                <a:cs typeface="Segoe UI"/>
              </a:rPr>
              <a:t>Updated</a:t>
            </a:r>
            <a:r>
              <a:rPr sz="1250" b="1" i="1" spc="175" dirty="0">
                <a:solidFill>
                  <a:srgbClr val="1561A0"/>
                </a:solidFill>
                <a:latin typeface="Segoe UI"/>
                <a:cs typeface="Segoe UI"/>
              </a:rPr>
              <a:t> </a:t>
            </a:r>
            <a:r>
              <a:rPr sz="1250" b="1" i="1" spc="-10" dirty="0">
                <a:solidFill>
                  <a:srgbClr val="1561A0"/>
                </a:solidFill>
                <a:latin typeface="Segoe UI"/>
                <a:cs typeface="Segoe UI"/>
              </a:rPr>
              <a:t>12/</a:t>
            </a:r>
            <a:r>
              <a:rPr lang="en-US" sz="1250" b="1" i="1" spc="-10" dirty="0">
                <a:solidFill>
                  <a:srgbClr val="1561A0"/>
                </a:solidFill>
                <a:latin typeface="Segoe UI"/>
                <a:cs typeface="Segoe UI"/>
              </a:rPr>
              <a:t>12</a:t>
            </a:r>
            <a:r>
              <a:rPr sz="1250" b="1" i="1" spc="-10" dirty="0">
                <a:solidFill>
                  <a:srgbClr val="1561A0"/>
                </a:solidFill>
                <a:latin typeface="Segoe UI"/>
                <a:cs typeface="Segoe UI"/>
              </a:rPr>
              <a:t>/2024</a:t>
            </a:r>
            <a:endParaRPr sz="1250" dirty="0">
              <a:latin typeface="Segoe UI"/>
              <a:cs typeface="Segoe U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9578"/>
            <a:ext cx="7772400" cy="112956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63537" y="373062"/>
            <a:ext cx="4970463" cy="5483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5"/>
              </a:spcBef>
            </a:pPr>
            <a:r>
              <a:rPr sz="1800" b="1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SmartCare</a:t>
            </a:r>
            <a:r>
              <a:rPr sz="1800" b="1" spc="455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 </a:t>
            </a:r>
            <a:r>
              <a:rPr sz="1800" b="1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Multi-</a:t>
            </a:r>
            <a:r>
              <a:rPr sz="1800" b="1" spc="-10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Factor </a:t>
            </a:r>
            <a:r>
              <a:rPr sz="1800" b="1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Authentication</a:t>
            </a:r>
            <a:r>
              <a:rPr sz="1800" b="1" spc="315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Verdana Pro Black" panose="020B0A04030504040204" pitchFamily="34" charset="0"/>
              </a:rPr>
              <a:t>Relaunch</a:t>
            </a:r>
            <a:r>
              <a:rPr sz="1800" b="1" spc="315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 </a:t>
            </a:r>
            <a:endParaRPr sz="1800" dirty="0">
              <a:latin typeface="Verdana Pro Black" panose="020B0A04030504040204" pitchFamily="34" charset="0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0829" y="6937002"/>
            <a:ext cx="7216142" cy="1332288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84785" indent="-172085">
              <a:spcBef>
                <a:spcPts val="250"/>
              </a:spcBef>
              <a:buClr>
                <a:srgbClr val="000000"/>
              </a:buClr>
              <a:buChar char="•"/>
              <a:tabLst>
                <a:tab pos="184785" algn="l"/>
              </a:tabLst>
            </a:pP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If</a:t>
            </a:r>
            <a:r>
              <a:rPr sz="1300" spc="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setting</a:t>
            </a:r>
            <a:r>
              <a:rPr sz="1300" spc="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up</a:t>
            </a:r>
            <a:r>
              <a:rPr sz="1300" spc="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text</a:t>
            </a:r>
            <a:r>
              <a:rPr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notifications,</a:t>
            </a:r>
            <a:r>
              <a:rPr sz="1300" spc="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confirm</a:t>
            </a:r>
            <a:r>
              <a:rPr sz="1300" spc="1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300" spc="1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identified</a:t>
            </a:r>
            <a:r>
              <a:rPr sz="1300" spc="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phone</a:t>
            </a:r>
            <a:r>
              <a:rPr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number</a:t>
            </a:r>
            <a:r>
              <a:rPr sz="1300" spc="1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is</a:t>
            </a:r>
            <a:r>
              <a:rPr sz="1300" spc="1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</a:t>
            </a:r>
            <a:r>
              <a:rPr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landline.</a:t>
            </a:r>
            <a:r>
              <a:rPr sz="1300" spc="1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To</a:t>
            </a:r>
            <a:r>
              <a:rPr sz="1300" spc="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use</a:t>
            </a:r>
            <a:endParaRPr sz="1300">
              <a:latin typeface="Arial Nova" panose="020B0504020202020204" pitchFamily="34" charset="0"/>
              <a:cs typeface="Arial"/>
            </a:endParaRPr>
          </a:p>
          <a:p>
            <a:pPr marL="184150">
              <a:spcBef>
                <a:spcPts val="150"/>
              </a:spcBef>
            </a:pP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300" spc="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SMS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function,</a:t>
            </a:r>
            <a:r>
              <a:rPr sz="1300" spc="1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there</a:t>
            </a:r>
            <a:r>
              <a:rPr sz="1300" spc="1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MUST</a:t>
            </a:r>
            <a:r>
              <a:rPr sz="1300" spc="6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be</a:t>
            </a:r>
            <a:r>
              <a:rPr sz="1300" spc="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</a:t>
            </a:r>
            <a:r>
              <a:rPr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valid</a:t>
            </a:r>
            <a:r>
              <a:rPr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mobile</a:t>
            </a:r>
            <a:r>
              <a:rPr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number</a:t>
            </a:r>
            <a:r>
              <a:rPr lang="en-US"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.</a:t>
            </a:r>
            <a:endParaRPr sz="1300">
              <a:latin typeface="Arial Nova" panose="020B0504020202020204" pitchFamily="34" charset="0"/>
              <a:cs typeface="Arial"/>
            </a:endParaRPr>
          </a:p>
          <a:p>
            <a:pPr marL="184785" indent="-172085">
              <a:spcBef>
                <a:spcPts val="229"/>
              </a:spcBef>
              <a:buClr>
                <a:srgbClr val="000000"/>
              </a:buClr>
              <a:buChar char="•"/>
              <a:tabLst>
                <a:tab pos="184785" algn="l"/>
              </a:tabLst>
            </a:pP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If</a:t>
            </a:r>
            <a:r>
              <a:rPr sz="1300" spc="1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"My</a:t>
            </a:r>
            <a:r>
              <a:rPr sz="1300" spc="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Preferences"</a:t>
            </a:r>
            <a:r>
              <a:rPr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notifications</a:t>
            </a:r>
            <a:r>
              <a:rPr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indicate</a:t>
            </a:r>
            <a:r>
              <a:rPr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both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SMS</a:t>
            </a:r>
            <a:r>
              <a:rPr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and</a:t>
            </a:r>
            <a:r>
              <a:rPr sz="1300" spc="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</a:t>
            </a:r>
            <a:r>
              <a:rPr sz="1300" spc="1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notifications,</a:t>
            </a:r>
            <a:r>
              <a:rPr lang="en-US" sz="1300" spc="-10"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system</a:t>
            </a:r>
            <a:r>
              <a:rPr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will</a:t>
            </a:r>
            <a:r>
              <a:rPr sz="1300" spc="1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only</a:t>
            </a:r>
            <a:r>
              <a:rPr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send</a:t>
            </a:r>
            <a:r>
              <a:rPr sz="1300" spc="9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SMS</a:t>
            </a:r>
            <a:r>
              <a:rPr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notifications</a:t>
            </a:r>
            <a:r>
              <a:rPr sz="1300" spc="1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as</a:t>
            </a:r>
            <a:r>
              <a:rPr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text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,</a:t>
            </a:r>
            <a:r>
              <a:rPr sz="1300" spc="6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an</a:t>
            </a:r>
            <a:r>
              <a:rPr sz="1300" spc="1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</a:t>
            </a:r>
            <a:r>
              <a:rPr sz="1300" spc="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will</a:t>
            </a:r>
            <a:r>
              <a:rPr sz="1300" spc="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</a:t>
            </a:r>
            <a:r>
              <a:rPr sz="1300" spc="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longer</a:t>
            </a:r>
            <a:r>
              <a:rPr sz="1300" spc="7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be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sent.</a:t>
            </a:r>
            <a:endParaRPr sz="1300">
              <a:latin typeface="Arial Nova" panose="020B0504020202020204" pitchFamily="34" charset="0"/>
              <a:cs typeface="Arial"/>
            </a:endParaRPr>
          </a:p>
          <a:p>
            <a:pPr marL="184150" marR="340995" indent="-172085">
              <a:buClr>
                <a:srgbClr val="000000"/>
              </a:buClr>
              <a:buChar char="•"/>
              <a:tabLst>
                <a:tab pos="184150" algn="l"/>
              </a:tabLst>
            </a:pP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If</a:t>
            </a:r>
            <a:r>
              <a:rPr sz="1300" spc="7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an</a:t>
            </a:r>
            <a:r>
              <a:rPr sz="1300" spc="1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error</a:t>
            </a:r>
            <a:r>
              <a:rPr sz="1300" spc="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is</a:t>
            </a:r>
            <a:r>
              <a:rPr sz="1300" spc="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received</a:t>
            </a:r>
            <a:r>
              <a:rPr sz="1300" spc="8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when</a:t>
            </a:r>
            <a:r>
              <a:rPr sz="1300" spc="1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using</a:t>
            </a:r>
            <a:r>
              <a:rPr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300" spc="10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“Do</a:t>
            </a:r>
            <a:r>
              <a:rPr sz="1300" spc="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have</a:t>
            </a:r>
            <a:r>
              <a:rPr sz="1300" spc="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access</a:t>
            </a:r>
            <a:r>
              <a:rPr sz="1300" spc="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to</a:t>
            </a:r>
            <a:r>
              <a:rPr sz="1300" spc="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device”</a:t>
            </a:r>
            <a:r>
              <a:rPr sz="1300" spc="1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link,</a:t>
            </a:r>
            <a:r>
              <a:rPr sz="1300" spc="114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</a:t>
            </a:r>
            <a:r>
              <a:rPr sz="1300" spc="-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ry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restarting</a:t>
            </a:r>
            <a:r>
              <a:rPr sz="1300" spc="16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300" spc="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current</a:t>
            </a:r>
            <a:r>
              <a:rPr sz="1300" spc="114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browser,</a:t>
            </a:r>
            <a:r>
              <a:rPr sz="1300" spc="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using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</a:t>
            </a:r>
            <a:r>
              <a:rPr sz="1300" spc="1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different</a:t>
            </a:r>
            <a:r>
              <a:rPr sz="1300" spc="114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browser,</a:t>
            </a:r>
            <a:r>
              <a:rPr sz="1300" spc="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or</a:t>
            </a:r>
            <a:r>
              <a:rPr sz="1300" spc="19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clearing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cache</a:t>
            </a:r>
            <a:r>
              <a:rPr sz="1300" spc="17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&amp;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cookies.</a:t>
            </a:r>
            <a:endParaRPr sz="1300">
              <a:latin typeface="Arial Nova" panose="020B0504020202020204" pitchFamily="34" charset="0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8129" y="3035682"/>
            <a:ext cx="7216142" cy="45719"/>
          </a:xfrm>
          <a:custGeom>
            <a:avLst/>
            <a:gdLst/>
            <a:ahLst/>
            <a:cxnLst/>
            <a:rect l="l" t="t" r="r" b="b"/>
            <a:pathLst>
              <a:path w="6685915">
                <a:moveTo>
                  <a:pt x="0" y="0"/>
                </a:moveTo>
                <a:lnTo>
                  <a:pt x="6685851" y="0"/>
                </a:lnTo>
              </a:path>
            </a:pathLst>
          </a:custGeom>
          <a:ln w="9525">
            <a:solidFill>
              <a:srgbClr val="3E6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rcRect r="12042"/>
          <a:stretch/>
        </p:blipFill>
        <p:spPr>
          <a:xfrm>
            <a:off x="4102266" y="5373980"/>
            <a:ext cx="3200400" cy="152297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63220" y="9346341"/>
            <a:ext cx="679704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sz="1400" b="1" spc="-2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more</a:t>
            </a:r>
            <a:r>
              <a:rPr sz="1400" b="1" spc="-8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information,</a:t>
            </a:r>
            <a:r>
              <a:rPr sz="1400" b="1" spc="-4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go</a:t>
            </a:r>
            <a:r>
              <a:rPr sz="1400" b="1" spc="-3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to</a:t>
            </a:r>
            <a:r>
              <a:rPr sz="1400" b="1" spc="-13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heavy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ova" panose="020B0504020202020204" pitchFamily="34" charset="0"/>
                <a:cs typeface="Arial"/>
                <a:hlinkClick r:id="rId4"/>
              </a:rPr>
              <a:t>OptumSanDiego.com</a:t>
            </a:r>
            <a:r>
              <a:rPr sz="1400" b="1" u="none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and</a:t>
            </a:r>
            <a:r>
              <a:rPr sz="1400" b="1" u="none" spc="-7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click</a:t>
            </a:r>
            <a:r>
              <a:rPr sz="1400" b="1" u="none" spc="-7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on</a:t>
            </a:r>
            <a:r>
              <a:rPr sz="1400" b="1" u="none" spc="-4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400" b="1" u="none" spc="-1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SmartCare</a:t>
            </a:r>
            <a:r>
              <a:rPr sz="1400" b="1" u="none" spc="-1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 spc="-2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tab</a:t>
            </a:r>
            <a:endParaRPr sz="1400">
              <a:latin typeface="Arial Nova" panose="020B0504020202020204" pitchFamily="34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under</a:t>
            </a:r>
            <a:r>
              <a:rPr sz="1400" b="1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MHP</a:t>
            </a:r>
            <a:r>
              <a:rPr sz="1400" b="1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Provider</a:t>
            </a:r>
            <a:r>
              <a:rPr sz="1400" b="1" spc="2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spc="-2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Documents</a:t>
            </a:r>
            <a:r>
              <a:rPr sz="1400" b="1" spc="-4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sz="1400" b="1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400" b="1" spc="-5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MH</a:t>
            </a:r>
            <a:r>
              <a:rPr sz="1400" b="1" spc="4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spc="-2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SOC;</a:t>
            </a:r>
            <a:r>
              <a:rPr sz="1400" b="1" spc="-3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or</a:t>
            </a:r>
            <a:r>
              <a:rPr sz="1400" b="1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DMC-ODS for</a:t>
            </a:r>
            <a:r>
              <a:rPr sz="1400" b="1" spc="-6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400" b="1" spc="-5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SUD</a:t>
            </a:r>
            <a:r>
              <a:rPr sz="1400" b="1" spc="-3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spc="-2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SOC</a:t>
            </a:r>
            <a:r>
              <a:rPr sz="1400" b="1" spc="-2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2EB5F1-F505-46CF-09F4-AE601DA4FDF1}"/>
              </a:ext>
            </a:extLst>
          </p:cNvPr>
          <p:cNvSpPr txBox="1"/>
          <p:nvPr/>
        </p:nvSpPr>
        <p:spPr>
          <a:xfrm>
            <a:off x="216066" y="5235232"/>
            <a:ext cx="3886200" cy="18123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just">
              <a:spcBef>
                <a:spcPts val="155"/>
              </a:spcBef>
            </a:pP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Text/SMS</a:t>
            </a:r>
            <a:r>
              <a:rPr lang="en-US" sz="1300" b="1" spc="1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 -</a:t>
            </a:r>
            <a:r>
              <a:rPr lang="en-US" sz="1300" b="1" spc="1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After</a:t>
            </a:r>
            <a:r>
              <a:rPr lang="en-US" sz="1300" b="1" spc="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MFA</a:t>
            </a:r>
            <a:r>
              <a:rPr lang="en-US" sz="1300" b="1" spc="1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b="1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relaunch:</a:t>
            </a:r>
          </a:p>
          <a:p>
            <a:pPr marL="12700" algn="just">
              <a:spcBef>
                <a:spcPts val="155"/>
              </a:spcBef>
            </a:pP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785" indent="-172085" algn="just">
              <a:spcBef>
                <a:spcPts val="225"/>
              </a:spcBef>
              <a:buClr>
                <a:srgbClr val="000000"/>
              </a:buClr>
              <a:buChar char="•"/>
              <a:tabLst>
                <a:tab pos="184785" algn="l"/>
              </a:tabLst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With</a:t>
            </a:r>
            <a:r>
              <a:rPr lang="en-US" sz="1300" spc="1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lang="en-US" sz="1300" spc="1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relaunch</a:t>
            </a:r>
            <a:r>
              <a:rPr lang="en-US"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of</a:t>
            </a:r>
            <a:r>
              <a:rPr lang="en-US" sz="1300" spc="114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MFA,</a:t>
            </a:r>
            <a:r>
              <a:rPr lang="en-US"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all</a:t>
            </a:r>
            <a:r>
              <a:rPr lang="en-US" sz="1300" spc="10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SMS</a:t>
            </a:r>
            <a:r>
              <a:rPr lang="en-US" sz="1300" spc="8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</a:t>
            </a:r>
            <a:r>
              <a:rPr lang="en-US" sz="1300" spc="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settings,</a:t>
            </a:r>
            <a:r>
              <a:rPr lang="en-US" sz="1300" spc="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including</a:t>
            </a:r>
            <a:r>
              <a:rPr lang="en-US" sz="1300" spc="1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phone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numbers</a:t>
            </a:r>
            <a:r>
              <a:rPr lang="en-US" sz="1300" spc="9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for</a:t>
            </a: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150" algn="just">
              <a:spcBef>
                <a:spcPts val="150"/>
              </a:spcBef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text</a:t>
            </a:r>
            <a:r>
              <a:rPr lang="en-US" sz="1300" spc="1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purposes,</a:t>
            </a:r>
            <a:r>
              <a:rPr lang="en-US" sz="1300" spc="9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will</a:t>
            </a:r>
            <a:r>
              <a:rPr lang="en-US" sz="1300" spc="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be</a:t>
            </a:r>
            <a:r>
              <a:rPr lang="en-US" sz="1300" spc="1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cleared.</a:t>
            </a:r>
            <a:endParaRPr lang="en-US" sz="1300">
              <a:latin typeface="Arial Nova" panose="020B0504020202020204" pitchFamily="34" charset="0"/>
              <a:cs typeface="Arial"/>
            </a:endParaRPr>
          </a:p>
          <a:p>
            <a:pPr marL="184150" marR="358775" indent="-172085" algn="just">
              <a:buClr>
                <a:srgbClr val="000000"/>
              </a:buClr>
              <a:buChar char="•"/>
              <a:tabLst>
                <a:tab pos="184150" algn="l"/>
              </a:tabLst>
            </a:pP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After the</a:t>
            </a:r>
            <a:r>
              <a:rPr lang="en-US" sz="1300" spc="1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relaunch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of</a:t>
            </a:r>
            <a:r>
              <a:rPr lang="en-US" sz="1300" spc="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MFA,</a:t>
            </a:r>
            <a:r>
              <a:rPr lang="en-US" sz="1300" spc="1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if</a:t>
            </a:r>
            <a:r>
              <a:rPr lang="en-US" sz="1300" spc="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text</a:t>
            </a:r>
            <a:r>
              <a:rPr lang="en-US" sz="1300" spc="1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by</a:t>
            </a:r>
            <a:r>
              <a:rPr lang="en-US" sz="1300" spc="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SMS</a:t>
            </a:r>
            <a:r>
              <a:rPr lang="en-US" sz="1300" spc="1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is</a:t>
            </a:r>
            <a:r>
              <a:rPr lang="en-US" sz="1300" spc="1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desired,</a:t>
            </a:r>
            <a:r>
              <a:rPr lang="en-US" sz="1300" spc="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this</a:t>
            </a:r>
            <a:r>
              <a:rPr lang="en-US" sz="1300" spc="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can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be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selected</a:t>
            </a:r>
            <a:r>
              <a:rPr lang="en-US" sz="1300" spc="1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in</a:t>
            </a:r>
            <a:r>
              <a:rPr lang="en-US" sz="1300" spc="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"My </a:t>
            </a:r>
            <a:r>
              <a:rPr lang="en-US"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Preferences“, shown on the right.</a:t>
            </a:r>
            <a:endParaRPr lang="en-US" sz="1300">
              <a:latin typeface="Arial Nova" panose="020B0504020202020204" pitchFamily="34" charset="0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404" y="8752522"/>
            <a:ext cx="89916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i="1">
                <a:solidFill>
                  <a:srgbClr val="1561A0"/>
                </a:solidFill>
                <a:latin typeface="Segoe UI"/>
                <a:cs typeface="Segoe UI"/>
              </a:rPr>
              <a:t>Page</a:t>
            </a:r>
            <a:r>
              <a:rPr sz="1250" b="1" i="1" spc="85">
                <a:solidFill>
                  <a:srgbClr val="1561A0"/>
                </a:solidFill>
                <a:latin typeface="Segoe UI"/>
                <a:cs typeface="Segoe UI"/>
              </a:rPr>
              <a:t> </a:t>
            </a:r>
            <a:r>
              <a:rPr sz="1250" b="1" i="1">
                <a:solidFill>
                  <a:srgbClr val="1561A0"/>
                </a:solidFill>
                <a:latin typeface="Segoe UI"/>
                <a:cs typeface="Segoe UI"/>
              </a:rPr>
              <a:t>2</a:t>
            </a:r>
            <a:r>
              <a:rPr sz="1250" b="1" i="1" spc="5">
                <a:solidFill>
                  <a:srgbClr val="1561A0"/>
                </a:solidFill>
                <a:latin typeface="Segoe UI"/>
                <a:cs typeface="Segoe UI"/>
              </a:rPr>
              <a:t> </a:t>
            </a:r>
            <a:r>
              <a:rPr sz="1250" b="1" i="1">
                <a:solidFill>
                  <a:srgbClr val="1561A0"/>
                </a:solidFill>
                <a:latin typeface="Segoe UI"/>
                <a:cs typeface="Segoe UI"/>
              </a:rPr>
              <a:t>of</a:t>
            </a:r>
            <a:r>
              <a:rPr sz="1250" b="1" i="1" spc="135">
                <a:solidFill>
                  <a:srgbClr val="1561A0"/>
                </a:solidFill>
                <a:latin typeface="Segoe UI"/>
                <a:cs typeface="Segoe UI"/>
              </a:rPr>
              <a:t> </a:t>
            </a:r>
            <a:r>
              <a:rPr sz="1250" b="1" i="1" spc="-50">
                <a:solidFill>
                  <a:srgbClr val="1561A0"/>
                </a:solidFill>
                <a:latin typeface="Segoe UI"/>
                <a:cs typeface="Segoe UI"/>
              </a:rPr>
              <a:t>2</a:t>
            </a:r>
            <a:endParaRPr sz="125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3191" y="8752522"/>
            <a:ext cx="1631950" cy="208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i="1" dirty="0">
                <a:solidFill>
                  <a:srgbClr val="1561A0"/>
                </a:solidFill>
                <a:latin typeface="Segoe UI"/>
                <a:cs typeface="Segoe UI"/>
              </a:rPr>
              <a:t>Updated</a:t>
            </a:r>
            <a:r>
              <a:rPr sz="1250" b="1" i="1" spc="175" dirty="0">
                <a:solidFill>
                  <a:srgbClr val="1561A0"/>
                </a:solidFill>
                <a:latin typeface="Segoe UI"/>
                <a:cs typeface="Segoe UI"/>
              </a:rPr>
              <a:t> </a:t>
            </a:r>
            <a:r>
              <a:rPr sz="1250" b="1" i="1" spc="-10" dirty="0">
                <a:solidFill>
                  <a:srgbClr val="1561A0"/>
                </a:solidFill>
                <a:latin typeface="Segoe UI"/>
                <a:cs typeface="Segoe UI"/>
              </a:rPr>
              <a:t>1</a:t>
            </a:r>
            <a:r>
              <a:rPr lang="en-US" sz="1250" b="1" i="1" spc="-10" dirty="0">
                <a:solidFill>
                  <a:srgbClr val="1561A0"/>
                </a:solidFill>
                <a:latin typeface="Segoe UI"/>
                <a:cs typeface="Segoe UI"/>
              </a:rPr>
              <a:t>2</a:t>
            </a:r>
            <a:r>
              <a:rPr sz="1250" b="1" i="1" spc="-10" dirty="0">
                <a:solidFill>
                  <a:srgbClr val="1561A0"/>
                </a:solidFill>
                <a:latin typeface="Segoe UI"/>
                <a:cs typeface="Segoe UI"/>
              </a:rPr>
              <a:t>/</a:t>
            </a:r>
            <a:r>
              <a:rPr lang="en-US" sz="1250" b="1" i="1" spc="-10" dirty="0">
                <a:solidFill>
                  <a:srgbClr val="1561A0"/>
                </a:solidFill>
                <a:latin typeface="Segoe UI"/>
                <a:cs typeface="Segoe UI"/>
              </a:rPr>
              <a:t>12</a:t>
            </a:r>
            <a:r>
              <a:rPr sz="1250" b="1" i="1" spc="-10" dirty="0">
                <a:solidFill>
                  <a:srgbClr val="1561A0"/>
                </a:solidFill>
                <a:latin typeface="Segoe UI"/>
                <a:cs typeface="Segoe UI"/>
              </a:rPr>
              <a:t>/2024</a:t>
            </a:r>
            <a:endParaRPr sz="1250" dirty="0">
              <a:latin typeface="Segoe UI"/>
              <a:cs typeface="Segoe U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9578"/>
            <a:ext cx="7772400" cy="112956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268470" y="2240104"/>
            <a:ext cx="2743200" cy="4398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R="5080">
              <a:lnSpc>
                <a:spcPct val="107200"/>
              </a:lnSpc>
            </a:pP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Enter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your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normal</a:t>
            </a:r>
            <a:r>
              <a:rPr sz="1300" spc="-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username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and</a:t>
            </a:r>
            <a:r>
              <a:rPr sz="13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password</a:t>
            </a:r>
            <a:r>
              <a:rPr sz="1300" spc="-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on</a:t>
            </a:r>
            <a:r>
              <a:rPr sz="1300" spc="-7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 first </a:t>
            </a:r>
            <a:r>
              <a:rPr sz="1300" spc="-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login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screen.</a:t>
            </a:r>
            <a:endParaRPr sz="1300">
              <a:latin typeface="Arial Nova" panose="020B0504020202020204" pitchFamily="34" charset="0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8892" y="6053201"/>
            <a:ext cx="7214616" cy="0"/>
          </a:xfrm>
          <a:custGeom>
            <a:avLst/>
            <a:gdLst/>
            <a:ahLst/>
            <a:cxnLst/>
            <a:rect l="l" t="t" r="r" b="b"/>
            <a:pathLst>
              <a:path w="6685915">
                <a:moveTo>
                  <a:pt x="0" y="0"/>
                </a:moveTo>
                <a:lnTo>
                  <a:pt x="6685851" y="0"/>
                </a:lnTo>
              </a:path>
            </a:pathLst>
          </a:custGeom>
          <a:ln w="9525">
            <a:solidFill>
              <a:srgbClr val="3E6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8892" y="3490848"/>
            <a:ext cx="7214616" cy="635"/>
          </a:xfrm>
          <a:custGeom>
            <a:avLst/>
            <a:gdLst/>
            <a:ahLst/>
            <a:cxnLst/>
            <a:rect l="l" t="t" r="r" b="b"/>
            <a:pathLst>
              <a:path w="6685915" h="635">
                <a:moveTo>
                  <a:pt x="0" y="0"/>
                </a:moveTo>
                <a:lnTo>
                  <a:pt x="6685851" y="126"/>
                </a:lnTo>
              </a:path>
            </a:pathLst>
          </a:custGeom>
          <a:ln w="9525">
            <a:solidFill>
              <a:srgbClr val="3E6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8892" y="1738866"/>
            <a:ext cx="2971800" cy="145067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238752" y="4169221"/>
            <a:ext cx="2743200" cy="171995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3495" marR="5080" indent="-11430">
              <a:lnSpc>
                <a:spcPct val="107300"/>
              </a:lnSpc>
              <a:spcBef>
                <a:spcPts val="90"/>
              </a:spcBef>
            </a:pP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If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second</a:t>
            </a:r>
            <a:r>
              <a:rPr sz="1300" spc="-6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authentication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method</a:t>
            </a:r>
            <a:r>
              <a:rPr sz="1300" spc="-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is</a:t>
            </a:r>
            <a:r>
              <a:rPr sz="13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email,</a:t>
            </a:r>
            <a:r>
              <a:rPr sz="1300" spc="-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answer</a:t>
            </a:r>
            <a:r>
              <a:rPr sz="1300" spc="-8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security</a:t>
            </a:r>
            <a:r>
              <a:rPr sz="1300" spc="-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question</a:t>
            </a:r>
            <a:r>
              <a:rPr sz="1300" spc="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and</a:t>
            </a:r>
            <a:r>
              <a:rPr sz="1300" spc="-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enter</a:t>
            </a:r>
            <a:r>
              <a:rPr sz="1300" spc="-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code</a:t>
            </a:r>
            <a:r>
              <a:rPr sz="1300" spc="-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sent</a:t>
            </a:r>
            <a:r>
              <a:rPr sz="1300" spc="-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by</a:t>
            </a:r>
            <a:r>
              <a:rPr sz="1300" spc="-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email.</a:t>
            </a:r>
            <a:endParaRPr sz="1300">
              <a:latin typeface="Arial Nova" panose="020B0504020202020204" pitchFamily="34" charset="0"/>
              <a:cs typeface="Arial"/>
            </a:endParaRPr>
          </a:p>
          <a:p>
            <a:pPr>
              <a:lnSpc>
                <a:spcPct val="100000"/>
              </a:lnSpc>
              <a:spcBef>
                <a:spcPts val="190"/>
              </a:spcBef>
            </a:pPr>
            <a:endParaRPr sz="1300">
              <a:latin typeface="Arial Nova" panose="020B0504020202020204" pitchFamily="34" charset="0"/>
              <a:cs typeface="Arial"/>
            </a:endParaRPr>
          </a:p>
          <a:p>
            <a:pPr marL="23495" marR="101600" indent="-11430">
              <a:lnSpc>
                <a:spcPct val="107200"/>
              </a:lnSpc>
            </a:pP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**Check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Spam</a:t>
            </a:r>
            <a:r>
              <a:rPr sz="1300" spc="-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mailbox,</a:t>
            </a:r>
            <a:r>
              <a:rPr sz="1300" spc="-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some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users</a:t>
            </a:r>
            <a:r>
              <a:rPr sz="1300" spc="-4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have reported</a:t>
            </a:r>
            <a:r>
              <a:rPr sz="13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notification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goes</a:t>
            </a:r>
            <a:r>
              <a:rPr sz="1300" spc="-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there.</a:t>
            </a:r>
            <a:endParaRPr sz="1300">
              <a:latin typeface="Arial Nova" panose="020B0504020202020204" pitchFamily="34" charset="0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8892" y="3791584"/>
            <a:ext cx="3542586" cy="2037843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1592" y="6315743"/>
            <a:ext cx="3333750" cy="1664649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268470" y="6827283"/>
            <a:ext cx="2743200" cy="63812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3495" marR="5080" indent="-11430">
              <a:lnSpc>
                <a:spcPct val="107300"/>
              </a:lnSpc>
              <a:spcBef>
                <a:spcPts val="90"/>
              </a:spcBef>
            </a:pP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If</a:t>
            </a:r>
            <a:r>
              <a:rPr sz="1300" spc="-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300" spc="-1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second</a:t>
            </a:r>
            <a:r>
              <a:rPr sz="1300" spc="-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authentication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method is</a:t>
            </a:r>
            <a:r>
              <a:rPr sz="1300" spc="-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SMS</a:t>
            </a:r>
            <a:r>
              <a:rPr sz="13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text,</a:t>
            </a:r>
            <a:r>
              <a:rPr sz="1300" spc="-6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enter</a:t>
            </a:r>
            <a:r>
              <a:rPr sz="1300" spc="-7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2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code</a:t>
            </a:r>
            <a:r>
              <a:rPr sz="1300" spc="-3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sent</a:t>
            </a:r>
            <a:r>
              <a:rPr sz="13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by</a:t>
            </a:r>
            <a:r>
              <a:rPr sz="13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SMS</a:t>
            </a:r>
            <a:r>
              <a:rPr sz="1300" spc="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3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text.</a:t>
            </a:r>
            <a:endParaRPr sz="1300">
              <a:latin typeface="Arial Nova" panose="020B0504020202020204" pitchFamily="34" charset="0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3220" y="9346341"/>
            <a:ext cx="679704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sz="1400" b="1" spc="-2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more</a:t>
            </a:r>
            <a:r>
              <a:rPr sz="1400" b="1" spc="-8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information,</a:t>
            </a:r>
            <a:r>
              <a:rPr sz="1400" b="1" spc="-4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go</a:t>
            </a:r>
            <a:r>
              <a:rPr sz="1400" b="1" spc="-3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to</a:t>
            </a:r>
            <a:r>
              <a:rPr sz="1400" b="1" spc="-13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heavy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 Nova" panose="020B0504020202020204" pitchFamily="34" charset="0"/>
                <a:cs typeface="Arial"/>
                <a:hlinkClick r:id="rId6"/>
              </a:rPr>
              <a:t>OptumSanDiego.com</a:t>
            </a:r>
            <a:r>
              <a:rPr sz="1400" b="1" u="none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and</a:t>
            </a:r>
            <a:r>
              <a:rPr sz="1400" b="1" u="none" spc="-7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click</a:t>
            </a:r>
            <a:r>
              <a:rPr sz="1400" b="1" u="none" spc="-7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on</a:t>
            </a:r>
            <a:r>
              <a:rPr sz="1400" b="1" u="none" spc="-4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400" b="1" u="none" spc="-1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SmartCare</a:t>
            </a:r>
            <a:r>
              <a:rPr sz="1400" b="1" u="none" spc="-1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u="none" spc="-2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tab</a:t>
            </a:r>
            <a:endParaRPr sz="1400">
              <a:latin typeface="Arial Nova" panose="020B0504020202020204" pitchFamily="34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under</a:t>
            </a:r>
            <a:r>
              <a:rPr sz="1400" b="1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MHP</a:t>
            </a:r>
            <a:r>
              <a:rPr sz="1400" b="1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Provider</a:t>
            </a:r>
            <a:r>
              <a:rPr sz="1400" b="1" spc="2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spc="-2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Documents</a:t>
            </a:r>
            <a:r>
              <a:rPr sz="1400" b="1" spc="-4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sz="1400" b="1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400" b="1" spc="-5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MH</a:t>
            </a:r>
            <a:r>
              <a:rPr sz="1400" b="1" spc="4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spc="-2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SOC;</a:t>
            </a:r>
            <a:r>
              <a:rPr sz="1400" b="1" spc="-3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or</a:t>
            </a:r>
            <a:r>
              <a:rPr sz="1400" b="1" spc="-6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DMC-ODS for</a:t>
            </a:r>
            <a:r>
              <a:rPr sz="1400" b="1" spc="-6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400" b="1" spc="-5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SUD</a:t>
            </a:r>
            <a:r>
              <a:rPr sz="1400" b="1" spc="-35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400" b="1" spc="-20">
                <a:solidFill>
                  <a:srgbClr val="FFFFFF"/>
                </a:solidFill>
                <a:latin typeface="Arial Nova" panose="020B0504020202020204" pitchFamily="34" charset="0"/>
                <a:cs typeface="Arial"/>
              </a:rPr>
              <a:t>SOC.</a:t>
            </a:r>
            <a:endParaRPr sz="1400">
              <a:latin typeface="Arial Nova" panose="020B0504020202020204" pitchFamily="34" charset="0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8790" y="8242934"/>
            <a:ext cx="664273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sz="1200" spc="-5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questions</a:t>
            </a:r>
            <a:r>
              <a:rPr sz="12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about</a:t>
            </a:r>
            <a:r>
              <a:rPr sz="12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 spc="-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MFA</a:t>
            </a:r>
            <a:r>
              <a:rPr sz="1200" spc="-4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in</a:t>
            </a:r>
            <a:r>
              <a:rPr sz="1200" spc="-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SmartCare’s</a:t>
            </a:r>
            <a:r>
              <a:rPr sz="12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Production</a:t>
            </a:r>
            <a:r>
              <a:rPr sz="1200" spc="-5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environment,</a:t>
            </a:r>
            <a:r>
              <a:rPr sz="1200" spc="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contact</a:t>
            </a:r>
            <a:r>
              <a:rPr sz="1200" spc="-35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the</a:t>
            </a:r>
            <a:r>
              <a:rPr sz="1200" spc="2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sz="1200" spc="-10">
                <a:solidFill>
                  <a:srgbClr val="202020"/>
                </a:solidFill>
                <a:latin typeface="Arial Nova" panose="020B0504020202020204" pitchFamily="34" charset="0"/>
                <a:cs typeface="Arial"/>
              </a:rPr>
              <a:t>CalMHSA helpdesk</a:t>
            </a:r>
            <a:r>
              <a:rPr sz="1200" spc="-10">
                <a:solidFill>
                  <a:srgbClr val="202020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BE3313F2-753D-6ADB-7518-5B8AF1CD0C9B}"/>
              </a:ext>
            </a:extLst>
          </p:cNvPr>
          <p:cNvSpPr txBox="1"/>
          <p:nvPr/>
        </p:nvSpPr>
        <p:spPr>
          <a:xfrm>
            <a:off x="363537" y="373062"/>
            <a:ext cx="4970463" cy="5483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5"/>
              </a:spcBef>
            </a:pPr>
            <a:r>
              <a:rPr sz="1800" b="1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SmartCare</a:t>
            </a:r>
            <a:r>
              <a:rPr sz="1800" b="1" spc="455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 </a:t>
            </a:r>
            <a:r>
              <a:rPr sz="1800" b="1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Multi-</a:t>
            </a:r>
            <a:r>
              <a:rPr sz="1800" b="1" spc="-10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Factor </a:t>
            </a:r>
            <a:r>
              <a:rPr sz="1800" b="1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Authentication</a:t>
            </a:r>
            <a:r>
              <a:rPr sz="1800" b="1" spc="315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Verdana Pro Black" panose="020B0A04030504040204" pitchFamily="34" charset="0"/>
              </a:rPr>
              <a:t>Relaunch</a:t>
            </a:r>
            <a:r>
              <a:rPr sz="1800" b="1" spc="315" dirty="0">
                <a:solidFill>
                  <a:srgbClr val="FFFFFF"/>
                </a:solidFill>
                <a:latin typeface="Verdana Pro Black" panose="020B0A04030504040204" pitchFamily="34" charset="0"/>
                <a:cs typeface="Verdana"/>
              </a:rPr>
              <a:t> </a:t>
            </a:r>
            <a:endParaRPr sz="1800" dirty="0">
              <a:latin typeface="Verdana Pro Black" panose="020B0A04030504040204" pitchFamily="34" charset="0"/>
              <a:cs typeface="Verdan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09062B-354E-BDC9-D6EB-434F6BFAF9A2}"/>
              </a:ext>
            </a:extLst>
          </p:cNvPr>
          <p:cNvSpPr txBox="1"/>
          <p:nvPr/>
        </p:nvSpPr>
        <p:spPr>
          <a:xfrm>
            <a:off x="76200" y="1201677"/>
            <a:ext cx="53169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335" algn="l">
              <a:lnSpc>
                <a:spcPct val="100000"/>
              </a:lnSpc>
            </a:pPr>
            <a:r>
              <a:rPr lang="en-US" sz="1800" b="1" spc="-10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Instructions</a:t>
            </a:r>
            <a:r>
              <a:rPr lang="en-US" sz="1800" b="1" spc="-85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800" b="1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for</a:t>
            </a:r>
            <a:r>
              <a:rPr lang="en-US" sz="1800" b="1" spc="-20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 Login</a:t>
            </a:r>
            <a:r>
              <a:rPr lang="en-US" sz="1800" b="1" spc="-45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800" b="1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After</a:t>
            </a:r>
            <a:r>
              <a:rPr lang="en-US" sz="1800" b="1" spc="-25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800" b="1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Setting</a:t>
            </a:r>
            <a:r>
              <a:rPr lang="en-US" sz="1800" b="1" spc="-70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n-US" sz="1800" b="1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Up </a:t>
            </a:r>
            <a:r>
              <a:rPr lang="en-US" sz="1800" b="1" spc="-25">
                <a:solidFill>
                  <a:srgbClr val="1462A0"/>
                </a:solidFill>
                <a:latin typeface="Arial Nova" panose="020B0504020202020204" pitchFamily="34" charset="0"/>
                <a:cs typeface="Arial"/>
              </a:rPr>
              <a:t>MFA</a:t>
            </a:r>
            <a:endParaRPr lang="en-US" sz="1800">
              <a:solidFill>
                <a:srgbClr val="1462A0"/>
              </a:solidFill>
              <a:latin typeface="Arial Nova" panose="020B0504020202020204" pitchFamily="34" charset="0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C547B84A817047B2C4E9D967F0F275" ma:contentTypeVersion="15" ma:contentTypeDescription="Create a new document." ma:contentTypeScope="" ma:versionID="12246c6332718a003ceb1499977c8034">
  <xsd:schema xmlns:xsd="http://www.w3.org/2001/XMLSchema" xmlns:xs="http://www.w3.org/2001/XMLSchema" xmlns:p="http://schemas.microsoft.com/office/2006/metadata/properties" xmlns:ns2="2092217b-a6a0-40b6-84e0-74987f25a292" xmlns:ns3="7e2d066e-11c4-4725-819a-9f63d9f51df4" targetNamespace="http://schemas.microsoft.com/office/2006/metadata/properties" ma:root="true" ma:fieldsID="a35e7bed75e8cd9d7eaedbc36f74bbf0" ns2:_="" ns3:_="">
    <xsd:import namespace="2092217b-a6a0-40b6-84e0-74987f25a292"/>
    <xsd:import namespace="7e2d066e-11c4-4725-819a-9f63d9f51d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Not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92217b-a6a0-40b6-84e0-74987f25a2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b8cc222-65fd-42cc-aeaa-058f903907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Note" ma:index="21" nillable="true" ma:displayName="Note" ma:format="Dropdown" ma:internalName="Not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2d066e-11c4-4725-819a-9f63d9f51df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fcf3c47-88ac-4d9c-aed3-2871cbb75f40}" ma:internalName="TaxCatchAll" ma:showField="CatchAllData" ma:web="7e2d066e-11c4-4725-819a-9f63d9f51d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 xmlns="2092217b-a6a0-40b6-84e0-74987f25a292" xsi:nil="true"/>
    <TaxCatchAll xmlns="7e2d066e-11c4-4725-819a-9f63d9f51df4" xsi:nil="true"/>
    <lcf76f155ced4ddcb4097134ff3c332f xmlns="2092217b-a6a0-40b6-84e0-74987f25a29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3D412F8-EFD3-451E-ABCA-3F5A475608F9}">
  <ds:schemaRefs>
    <ds:schemaRef ds:uri="2092217b-a6a0-40b6-84e0-74987f25a292"/>
    <ds:schemaRef ds:uri="7e2d066e-11c4-4725-819a-9f63d9f51d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AC6F369-9A44-4BFA-8686-0385E409F5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D35A48-D8A5-418B-98BB-7F2E7953EE24}">
  <ds:schemaRefs>
    <ds:schemaRef ds:uri="2092217b-a6a0-40b6-84e0-74987f25a292"/>
    <ds:schemaRef ds:uri="7e2d066e-11c4-4725-819a-9f63d9f51df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489</Words>
  <Application>Microsoft Office PowerPoint</Application>
  <PresentationFormat>Custom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Nova</vt:lpstr>
      <vt:lpstr>Calibri</vt:lpstr>
      <vt:lpstr>Segoe UI</vt:lpstr>
      <vt:lpstr>Verdana Pro Black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Nunez, Jocelyn</dc:creator>
  <cp:lastModifiedBy>Nunez, Jocelyn</cp:lastModifiedBy>
  <cp:revision>2</cp:revision>
  <dcterms:created xsi:type="dcterms:W3CDTF">2024-12-11T23:03:05Z</dcterms:created>
  <dcterms:modified xsi:type="dcterms:W3CDTF">2024-12-12T23:20:34Z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2024-12-11T00:00:00Z</vt:filetime>
  </property>
  <property fmtid="{D5CDD505-2E9C-101B-9397-08002B2CF9AE}" pid="3" name="LastSaved">
    <vt:filetime>2024-12-11T00:00:00Z</vt:filetime>
  </property>
  <property fmtid="{D5CDD505-2E9C-101B-9397-08002B2CF9AE}" pid="4" name="ContentTypeId">
    <vt:lpwstr>0x010100AEC547B84A817047B2C4E9D967F0F275</vt:lpwstr>
  </property>
  <property fmtid="{D5CDD505-2E9C-101B-9397-08002B2CF9AE}" pid="5" name="MediaServiceImageTags">
    <vt:lpwstr/>
  </property>
</Properties>
</file>